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5"/>
  </p:normalViewPr>
  <p:slideViewPr>
    <p:cSldViewPr snapToGrid="0">
      <p:cViewPr>
        <p:scale>
          <a:sx n="91" d="100"/>
          <a:sy n="91" d="100"/>
        </p:scale>
        <p:origin x="12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68349-E351-CD4E-B2B4-DF6FB3A5AB0C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B7E5E-3219-B247-B6BD-286703497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1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7E5E-3219-B247-B6BD-2867034974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3DF9-79D8-972B-366D-D78BF89C0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EFBC5-DAA7-1B85-3E95-E3AD0F26F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449D2-F73B-7233-7057-9CD1A7B4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FB3A-7529-8F6E-B8E1-16CBB56B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4830-16F3-343E-20AA-1427ADF5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58A2-17E9-7D83-7844-D6D8A119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C29F2-727B-7728-0BF3-B398C4F08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3E559-8F23-7D37-C7AC-2C2DAC83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BB635-5364-86AA-8119-0FC37115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2871F-D015-17EE-F96F-3A596350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38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3DDCF-FEFC-39D5-662E-8604C06CA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A1E14-D34C-7E0A-2812-A78B83802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CCA96-D8F7-21B9-E7E9-98F37A62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2EBBE-8233-0248-96E8-0D7BB785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EF9F5-586A-747C-821B-AB63BEC0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4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73D2-211B-41EC-07C5-F9065D92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DE2FA-D335-295E-9A0B-259E47E2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F52B-30A2-5338-6D70-4112100B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5196D-33C0-1985-EC37-D6828738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0F061-D126-1796-FA92-598CEC23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2550-A667-7EE3-DFD5-1C30792D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8842E-5FD2-F096-B203-94261A04D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0026-42B4-17AA-A9B4-9B8D82F3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732C9-4DD2-7EAB-9BE2-F8B27182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20CB0-BB3B-8FA2-4CFF-482E1CC1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350B-C017-28E4-8619-10F9DDF4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FC1CB-AA4E-6459-81BF-B99A733F8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BA57A-D8B1-1B2C-064D-25AF6A9AC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8E614-55AA-ACC2-BD74-06CA07C1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F05E6-F999-F128-41BB-DC5C4CF3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B31C3-8995-928D-538C-9F2C7907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E004-8C40-70C4-58CF-CFBF1896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28B19-020A-6071-0CAC-2AC28550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9CA70-180D-0477-DAC2-81C48EC9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4F1A7-409C-BBE9-B954-1C29972ED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C0367E-483C-77DA-19A0-B10623DFA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BBBF7-4579-012E-46CD-5F420825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ACFC3-C6CE-3A4C-DF03-08C89385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30B9A-A3EE-85D4-BE72-B02BCC33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8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B2BE-2007-8E5C-F00E-4FF3DD58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A9649-102A-46C7-EA59-9530EEB1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9E341-ABCB-8A79-7586-1F7986C2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B62D9-DA68-AFA1-01DF-0A302193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2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C33BA-D20A-3669-3B93-1D05B7FC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BCFA4-FCC8-883E-6611-5B117519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BC0C1-8F17-5DF3-B9EF-84BC728D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9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AA8C-3D43-C9F0-52F0-BEF45009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4578-F4A3-D6D0-D165-17D42A6C3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42367-896A-882B-BA2B-193C0F614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E912C-CF94-4B61-C2FA-75BBDF77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B52C7-385B-46D1-BFDC-60250676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8842F-00F6-B71F-F56F-9484AF42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2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543C-366E-B6DD-3A38-C7CDDF33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0408B-0DDD-C4D3-9BC2-3917BC4A6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4A986-E06B-7A88-3656-1471C8E76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7A062-3EE1-B061-DBF5-8A03E5FD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EF5DE-7A63-F868-8E29-DFE9BF6F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C4F8E-93A5-2433-0C3A-4F02A438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23741-F19E-F669-FD1C-29162BC1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04F0A-7224-D237-2FAA-912436E3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32D9B-179C-031E-9865-5168DC18E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474E3-EF6D-5240-B087-D92DF27A3FE2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C2F9-28B7-332A-205F-2EA9782B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976A-F106-DB94-BD3C-CD57394E4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B1F5-3508-BA4E-9FAB-114DF67AF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7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D3E098-1636-4257-434E-179026846933}"/>
              </a:ext>
            </a:extLst>
          </p:cNvPr>
          <p:cNvGrpSpPr/>
          <p:nvPr/>
        </p:nvGrpSpPr>
        <p:grpSpPr>
          <a:xfrm>
            <a:off x="2025315" y="0"/>
            <a:ext cx="8141369" cy="5880429"/>
            <a:chOff x="1580147" y="0"/>
            <a:chExt cx="9494802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20EFED-5291-7414-0E10-6C61D4F9B7A7}"/>
                </a:ext>
              </a:extLst>
            </p:cNvPr>
            <p:cNvGrpSpPr/>
            <p:nvPr/>
          </p:nvGrpSpPr>
          <p:grpSpPr>
            <a:xfrm>
              <a:off x="5650831" y="980573"/>
              <a:ext cx="5424118" cy="4896854"/>
              <a:chOff x="4271210" y="2045368"/>
              <a:chExt cx="5424118" cy="489685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7E8DA6-0B04-E812-C622-FBEF6F9D3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420"/>
              <a:stretch/>
            </p:blipFill>
            <p:spPr>
              <a:xfrm>
                <a:off x="4271210" y="2045368"/>
                <a:ext cx="5329990" cy="481263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28A6A82-0B85-445F-7473-D5C10E2CF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5545" t="8000" b="44000"/>
              <a:stretch/>
            </p:blipFill>
            <p:spPr>
              <a:xfrm>
                <a:off x="8795083" y="4632158"/>
                <a:ext cx="900245" cy="2310064"/>
              </a:xfrm>
              <a:prstGeom prst="rect">
                <a:avLst/>
              </a:prstGeom>
            </p:spPr>
          </p:pic>
        </p:grpSp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C40A4648-81C4-E3E1-957A-F659A03E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020" y="3493970"/>
              <a:ext cx="3737811" cy="33640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184A78-286B-714A-ACB6-E11047D5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147" y="0"/>
              <a:ext cx="4403558" cy="352284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EAB0123-7C8C-E348-1216-2DD42EA9EAB2}"/>
              </a:ext>
            </a:extLst>
          </p:cNvPr>
          <p:cNvSpPr txBox="1"/>
          <p:nvPr/>
        </p:nvSpPr>
        <p:spPr>
          <a:xfrm>
            <a:off x="2025315" y="5880429"/>
            <a:ext cx="93685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Figure 3: Bacteria from the human skin exhibit specific and broad antifungal activity.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A) Hierarchical clustering of pairwise interactions where skin bacteria are tested against a panel of pathogens. Growth patters of pathogens are scored from 1 (no inhibition) to 4 (complete or full inhibition). Rows are individual skin bacteria annotated by body sites and genus. Columns are pathogens grouped by Gram-positive, Gram-negative, and fungal pathogens. B) Quantification of inhibition (none, partial, and complete) profiles. Y-axis is number of strains and x-axis is pathogen panel. C) Strains with zone of inhibition and full inhibition against fungi are grouped by different combinations of antifungal activity.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544E0-ACD2-ECA1-EDB2-C65A749B766A}"/>
              </a:ext>
            </a:extLst>
          </p:cNvPr>
          <p:cNvSpPr txBox="1"/>
          <p:nvPr/>
        </p:nvSpPr>
        <p:spPr>
          <a:xfrm>
            <a:off x="1711818" y="0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C8938-6FCA-F71A-B350-F2AF6E7E2701}"/>
              </a:ext>
            </a:extLst>
          </p:cNvPr>
          <p:cNvSpPr txBox="1"/>
          <p:nvPr/>
        </p:nvSpPr>
        <p:spPr>
          <a:xfrm>
            <a:off x="1711818" y="2995923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B2F58-2A31-E471-7EE9-4A5224BC7196}"/>
              </a:ext>
            </a:extLst>
          </p:cNvPr>
          <p:cNvSpPr txBox="1"/>
          <p:nvPr/>
        </p:nvSpPr>
        <p:spPr>
          <a:xfrm>
            <a:off x="5939251" y="656132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016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DA0E5-54D6-4128-4E75-C19673CA4486}"/>
              </a:ext>
            </a:extLst>
          </p:cNvPr>
          <p:cNvSpPr txBox="1"/>
          <p:nvPr/>
        </p:nvSpPr>
        <p:spPr>
          <a:xfrm>
            <a:off x="64170" y="57023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C4169-E530-3B4E-1766-0E81ACF4FE10}"/>
              </a:ext>
            </a:extLst>
          </p:cNvPr>
          <p:cNvSpPr txBox="1"/>
          <p:nvPr/>
        </p:nvSpPr>
        <p:spPr>
          <a:xfrm>
            <a:off x="5922150" y="426355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C8A5E-2F1B-5EAD-4F48-683E7598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3" y="191631"/>
            <a:ext cx="5752527" cy="5229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C5376-E84B-6CBA-8C30-6BF2F174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47" y="794355"/>
            <a:ext cx="5752531" cy="287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9C29A-93F7-FF9C-E4DF-EC5C66F33AFF}"/>
              </a:ext>
            </a:extLst>
          </p:cNvPr>
          <p:cNvSpPr txBox="1"/>
          <p:nvPr/>
        </p:nvSpPr>
        <p:spPr>
          <a:xfrm>
            <a:off x="5922149" y="3659227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6D832-7993-8832-72CC-2B7F0A9A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14" y="4037289"/>
            <a:ext cx="6085163" cy="2434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CEDAC6-890E-1E75-A3AA-390F31FC0790}"/>
              </a:ext>
            </a:extLst>
          </p:cNvPr>
          <p:cNvSpPr txBox="1"/>
          <p:nvPr/>
        </p:nvSpPr>
        <p:spPr>
          <a:xfrm>
            <a:off x="64170" y="5236535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1B87A9-A6BA-9720-DA84-26749179B9D4}"/>
              </a:ext>
            </a:extLst>
          </p:cNvPr>
          <p:cNvGrpSpPr/>
          <p:nvPr/>
        </p:nvGrpSpPr>
        <p:grpSpPr>
          <a:xfrm>
            <a:off x="724995" y="5421201"/>
            <a:ext cx="3569269" cy="1375876"/>
            <a:chOff x="258703" y="5421298"/>
            <a:chExt cx="3569269" cy="1375876"/>
          </a:xfrm>
        </p:grpSpPr>
        <p:pic>
          <p:nvPicPr>
            <p:cNvPr id="6" name="Picture 5" descr="A picture containing indoor, grill, rack, pan&#10;&#10;Description automatically generated">
              <a:extLst>
                <a:ext uri="{FF2B5EF4-FFF2-40B4-BE49-F238E27FC236}">
                  <a16:creationId xmlns:a16="http://schemas.microsoft.com/office/drawing/2014/main" id="{F3AF83DA-102B-82CE-CCD4-24DAE8E6E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720" t="43598" r="45342" b="47196"/>
            <a:stretch/>
          </p:blipFill>
          <p:spPr>
            <a:xfrm>
              <a:off x="377666" y="5421298"/>
              <a:ext cx="1036237" cy="1099423"/>
            </a:xfrm>
            <a:prstGeom prst="rect">
              <a:avLst/>
            </a:prstGeom>
          </p:spPr>
        </p:pic>
        <p:pic>
          <p:nvPicPr>
            <p:cNvPr id="12" name="Picture 11" descr="A picture containing indoor, grill, rack, pan&#10;&#10;Description automatically generated">
              <a:extLst>
                <a:ext uri="{FF2B5EF4-FFF2-40B4-BE49-F238E27FC236}">
                  <a16:creationId xmlns:a16="http://schemas.microsoft.com/office/drawing/2014/main" id="{FA4C3A2E-4197-935B-E4F5-A5949E5EC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702" t="15214" r="57643" b="76154"/>
            <a:stretch/>
          </p:blipFill>
          <p:spPr>
            <a:xfrm>
              <a:off x="2651310" y="5427579"/>
              <a:ext cx="1079160" cy="1099682"/>
            </a:xfrm>
            <a:prstGeom prst="rect">
              <a:avLst/>
            </a:prstGeom>
          </p:spPr>
        </p:pic>
        <p:pic>
          <p:nvPicPr>
            <p:cNvPr id="14" name="Picture 13" descr="A picture containing indoor, grill, rack, pan&#10;&#10;Description automatically generated">
              <a:extLst>
                <a:ext uri="{FF2B5EF4-FFF2-40B4-BE49-F238E27FC236}">
                  <a16:creationId xmlns:a16="http://schemas.microsoft.com/office/drawing/2014/main" id="{4E39B313-C2B8-EEB3-EE3D-5DB9FF4E7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704" t="43931" r="33772" b="47180"/>
            <a:stretch/>
          </p:blipFill>
          <p:spPr>
            <a:xfrm>
              <a:off x="1514488" y="5427851"/>
              <a:ext cx="1036237" cy="1099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5BBD9-F97B-6DED-7F1E-3C88EFC52DAA}"/>
                </a:ext>
              </a:extLst>
            </p:cNvPr>
            <p:cNvSpPr txBox="1"/>
            <p:nvPr/>
          </p:nvSpPr>
          <p:spPr>
            <a:xfrm>
              <a:off x="258703" y="6535564"/>
              <a:ext cx="1274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Complete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1D226F-BEA9-F445-D3C6-F0C4CBED3305}"/>
                </a:ext>
              </a:extLst>
            </p:cNvPr>
            <p:cNvSpPr txBox="1"/>
            <p:nvPr/>
          </p:nvSpPr>
          <p:spPr>
            <a:xfrm>
              <a:off x="1395524" y="6535564"/>
              <a:ext cx="1274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Partial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DFF7F-2756-EE52-F0DF-4DBCC4F07FD4}"/>
                </a:ext>
              </a:extLst>
            </p:cNvPr>
            <p:cNvSpPr txBox="1"/>
            <p:nvPr/>
          </p:nvSpPr>
          <p:spPr>
            <a:xfrm>
              <a:off x="2553808" y="6535564"/>
              <a:ext cx="1274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None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10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AB0123-7C8C-E348-1216-2DD42EA9EAB2}"/>
              </a:ext>
            </a:extLst>
          </p:cNvPr>
          <p:cNvSpPr txBox="1"/>
          <p:nvPr/>
        </p:nvSpPr>
        <p:spPr>
          <a:xfrm>
            <a:off x="401054" y="5569266"/>
            <a:ext cx="113898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3: Bacteria from the human skin exhibit specific and broad antifungal activity.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A) Hierarchical clustering of pairwise interactions where skin bacteria are tested against a panel of pathogens. Growth patters of pathogens are scored from 1 (no inhibition) to 4 (complete or full inhibition). Rows are individual skin bacteria annotated by body sites and genus. Columns are pathogens grouped by Gram-positive, Gram-negative, and fungal pathogens. B) Quantification of inhibition (none, partial, and complete) profiles. Y-axis is number of strains and x-axis is pathogen panel.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DA0E5-54D6-4128-4E75-C19673CA4486}"/>
              </a:ext>
            </a:extLst>
          </p:cNvPr>
          <p:cNvSpPr txBox="1"/>
          <p:nvPr/>
        </p:nvSpPr>
        <p:spPr>
          <a:xfrm>
            <a:off x="64170" y="57023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C4169-E530-3B4E-1766-0E81ACF4FE10}"/>
              </a:ext>
            </a:extLst>
          </p:cNvPr>
          <p:cNvSpPr txBox="1"/>
          <p:nvPr/>
        </p:nvSpPr>
        <p:spPr>
          <a:xfrm>
            <a:off x="5922151" y="186066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C8A5E-2F1B-5EAD-4F48-683E7598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3" y="191631"/>
            <a:ext cx="5909277" cy="5372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C5376-E84B-6CBA-8C30-6BF2F174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51" y="191631"/>
            <a:ext cx="5752531" cy="287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29875-D838-5C6F-4C71-02AC9F285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50" y="3062332"/>
            <a:ext cx="5752531" cy="287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9C29A-93F7-FF9C-E4DF-EC5C66F33AFF}"/>
              </a:ext>
            </a:extLst>
          </p:cNvPr>
          <p:cNvSpPr txBox="1"/>
          <p:nvPr/>
        </p:nvSpPr>
        <p:spPr>
          <a:xfrm>
            <a:off x="5922150" y="2625696"/>
            <a:ext cx="31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2948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243</Words>
  <Application>Microsoft Macintosh PowerPoint</Application>
  <PresentationFormat>Widescreen</PresentationFormat>
  <Paragraphs>16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UYEN THY NGUYEN</dc:creator>
  <cp:lastModifiedBy>UYEN THY NGUYEN</cp:lastModifiedBy>
  <cp:revision>9</cp:revision>
  <cp:lastPrinted>2023-03-22T14:54:39Z</cp:lastPrinted>
  <dcterms:created xsi:type="dcterms:W3CDTF">2023-03-07T20:44:27Z</dcterms:created>
  <dcterms:modified xsi:type="dcterms:W3CDTF">2023-11-01T16:55:56Z</dcterms:modified>
</cp:coreProperties>
</file>